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464824-7939-93D8-507B-F672B86F4873}" v="11" dt="2024-10-22T02:17:05.4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21.10.2024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Imagem em preto e branco&#10;&#10;Descrição gerada automaticamente">
            <a:extLst>
              <a:ext uri="{FF2B5EF4-FFF2-40B4-BE49-F238E27FC236}">
                <a16:creationId xmlns:a16="http://schemas.microsoft.com/office/drawing/2014/main" id="{4C69EE8A-6A70-2735-C6C2-4BE996D06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991E4858-7B3F-D33C-5B0C-2A793B562C26}"/>
              </a:ext>
            </a:extLst>
          </p:cNvPr>
          <p:cNvSpPr/>
          <p:nvPr/>
        </p:nvSpPr>
        <p:spPr>
          <a:xfrm>
            <a:off x="-7110" y="263896"/>
            <a:ext cx="12191999" cy="11103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ustomShape 2">
            <a:extLst>
              <a:ext uri="{FF2B5EF4-FFF2-40B4-BE49-F238E27FC236}">
                <a16:creationId xmlns:a16="http://schemas.microsoft.com/office/drawing/2014/main" id="{D0137E88-5170-AF10-229E-0AD53B601A7C}"/>
              </a:ext>
            </a:extLst>
          </p:cNvPr>
          <p:cNvSpPr/>
          <p:nvPr/>
        </p:nvSpPr>
        <p:spPr>
          <a:xfrm>
            <a:off x="566803" y="-520310"/>
            <a:ext cx="16907749" cy="172951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45000"/>
              </a:lnSpc>
              <a:tabLst>
                <a:tab pos="0" algn="l"/>
              </a:tabLst>
            </a:pPr>
            <a:r>
              <a:rPr lang="pt-BR" sz="5500" spc="-1" dirty="0">
                <a:solidFill>
                  <a:schemeClr val="bg1"/>
                </a:solidFill>
                <a:latin typeface="Montserrat"/>
              </a:rPr>
              <a:t>Declaração de Variáveis</a:t>
            </a:r>
            <a:endParaRPr lang="pt-BR" dirty="0"/>
          </a:p>
        </p:txBody>
      </p:sp>
      <p:sp>
        <p:nvSpPr>
          <p:cNvPr id="12" name="CustomShape 24">
            <a:extLst>
              <a:ext uri="{FF2B5EF4-FFF2-40B4-BE49-F238E27FC236}">
                <a16:creationId xmlns:a16="http://schemas.microsoft.com/office/drawing/2014/main" id="{370A8051-81FB-1B01-8E06-02CA54D456C7}"/>
              </a:ext>
            </a:extLst>
          </p:cNvPr>
          <p:cNvSpPr/>
          <p:nvPr/>
        </p:nvSpPr>
        <p:spPr>
          <a:xfrm>
            <a:off x="-2588093" y="6435366"/>
            <a:ext cx="7573124" cy="22852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5000"/>
              </a:lnSpc>
              <a:tabLst>
                <a:tab pos="0" algn="l"/>
              </a:tabLst>
            </a:pPr>
            <a:r>
              <a:rPr lang="pt-BR" sz="1100" b="1" strike="noStrike" spc="-1" dirty="0">
                <a:solidFill>
                  <a:srgbClr val="646363"/>
                </a:solidFill>
                <a:latin typeface="Lato"/>
                <a:ea typeface="Lato"/>
              </a:rPr>
              <a:t>JAVASCRIPT IMPRESSIONADOR</a:t>
            </a:r>
            <a:r>
              <a:rPr lang="pt-BR" sz="1100" b="1" spc="-1" dirty="0">
                <a:solidFill>
                  <a:srgbClr val="646363"/>
                </a:solidFill>
                <a:latin typeface="Lato"/>
                <a:ea typeface="Lato"/>
              </a:rPr>
              <a:t> </a:t>
            </a:r>
            <a:r>
              <a:rPr lang="pt-BR" sz="1100" b="1" strike="noStrike" spc="-1" dirty="0">
                <a:solidFill>
                  <a:srgbClr val="646363"/>
                </a:solidFill>
                <a:latin typeface="Lato"/>
                <a:ea typeface="Lato"/>
              </a:rPr>
              <a:t> I</a:t>
            </a:r>
            <a:r>
              <a:rPr lang="pt-BR" sz="1100" b="1" spc="-1" dirty="0">
                <a:solidFill>
                  <a:srgbClr val="646363"/>
                </a:solidFill>
                <a:latin typeface="Lato"/>
                <a:ea typeface="Lato"/>
              </a:rPr>
              <a:t> </a:t>
            </a:r>
            <a:r>
              <a:rPr lang="pt-BR" sz="1100" b="1" strike="noStrike" spc="-1" dirty="0">
                <a:solidFill>
                  <a:srgbClr val="646363"/>
                </a:solidFill>
                <a:latin typeface="Lato"/>
                <a:ea typeface="Lato"/>
              </a:rPr>
              <a:t> HASHTAG PROGRAMAÇÃO</a:t>
            </a:r>
            <a:r>
              <a:rPr lang="pt-BR" sz="1100" b="1" spc="-1" dirty="0">
                <a:solidFill>
                  <a:srgbClr val="646363"/>
                </a:solidFill>
                <a:latin typeface="Lato"/>
                <a:ea typeface="Lato"/>
              </a:rPr>
              <a:t> </a:t>
            </a:r>
            <a:endParaRPr lang="pt-BR" sz="1100" b="1" strike="noStrike" spc="-1">
              <a:latin typeface="Arial"/>
              <a:cs typeface="Arial"/>
            </a:endParaRPr>
          </a:p>
        </p:txBody>
      </p:sp>
      <p:pic>
        <p:nvPicPr>
          <p:cNvPr id="16" name="Google Shape;191;p14">
            <a:extLst>
              <a:ext uri="{FF2B5EF4-FFF2-40B4-BE49-F238E27FC236}">
                <a16:creationId xmlns:a16="http://schemas.microsoft.com/office/drawing/2014/main" id="{7B0A2444-D561-A3A9-4B26-0C95DA00B4D1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72073" y="6338863"/>
            <a:ext cx="433702" cy="411931"/>
          </a:xfrm>
          <a:prstGeom prst="rect">
            <a:avLst/>
          </a:prstGeom>
          <a:ln>
            <a:noFill/>
          </a:ln>
        </p:spPr>
      </p:pic>
      <p:pic>
        <p:nvPicPr>
          <p:cNvPr id="29" name="Imagem 28" descr="Ícone&#10;&#10;Descrição gerada automaticamente">
            <a:extLst>
              <a:ext uri="{FF2B5EF4-FFF2-40B4-BE49-F238E27FC236}">
                <a16:creationId xmlns:a16="http://schemas.microsoft.com/office/drawing/2014/main" id="{BD8BB43B-BD7C-3330-2755-7B75713D8E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5481" y="1585899"/>
            <a:ext cx="4032738" cy="4630615"/>
          </a:xfrm>
          <a:prstGeom prst="rect">
            <a:avLst/>
          </a:prstGeom>
        </p:spPr>
      </p:pic>
      <p:sp>
        <p:nvSpPr>
          <p:cNvPr id="31" name="Retângulo 30">
            <a:extLst>
              <a:ext uri="{FF2B5EF4-FFF2-40B4-BE49-F238E27FC236}">
                <a16:creationId xmlns:a16="http://schemas.microsoft.com/office/drawing/2014/main" id="{6AA5FC41-13F6-C47E-2557-9C98230EBCAC}"/>
              </a:ext>
            </a:extLst>
          </p:cNvPr>
          <p:cNvSpPr/>
          <p:nvPr/>
        </p:nvSpPr>
        <p:spPr>
          <a:xfrm>
            <a:off x="7234677" y="2331398"/>
            <a:ext cx="1594338" cy="71510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000" b="1" dirty="0">
                <a:solidFill>
                  <a:schemeClr val="tx1"/>
                </a:solidFill>
              </a:rPr>
              <a:t>VAR</a:t>
            </a: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64EC0606-7501-E108-4D2B-D0D342E69C4E}"/>
              </a:ext>
            </a:extLst>
          </p:cNvPr>
          <p:cNvSpPr/>
          <p:nvPr/>
        </p:nvSpPr>
        <p:spPr>
          <a:xfrm>
            <a:off x="7234676" y="3505744"/>
            <a:ext cx="1594338" cy="71510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3000" b="1" dirty="0">
                <a:solidFill>
                  <a:schemeClr val="tx1"/>
                </a:solidFill>
                <a:ea typeface="+mn-lt"/>
                <a:cs typeface="+mn-lt"/>
              </a:rPr>
              <a:t>LET</a:t>
            </a:r>
            <a:endParaRPr lang="pt-BR" sz="3000" b="1" dirty="0">
              <a:solidFill>
                <a:schemeClr val="tx1"/>
              </a:solidFill>
            </a:endParaRP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C9598D27-73DC-24E1-8CC0-DB15FEB0DAB1}"/>
              </a:ext>
            </a:extLst>
          </p:cNvPr>
          <p:cNvSpPr/>
          <p:nvPr/>
        </p:nvSpPr>
        <p:spPr>
          <a:xfrm>
            <a:off x="7234676" y="4758074"/>
            <a:ext cx="1594338" cy="71510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3000" b="1" dirty="0">
                <a:solidFill>
                  <a:schemeClr val="tx1"/>
                </a:solidFill>
              </a:rPr>
              <a:t> CONST</a:t>
            </a:r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3" name="Imagem 2" descr="Uma imagem contendo lego&#10;&#10;Descrição gerada automaticamente">
            <a:extLst>
              <a:ext uri="{FF2B5EF4-FFF2-40B4-BE49-F238E27FC236}">
                <a16:creationId xmlns:a16="http://schemas.microsoft.com/office/drawing/2014/main" id="{FA377C54-1A9B-6CCD-D2D7-EF340261EA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8758" y="1894114"/>
            <a:ext cx="3393660" cy="4017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000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Imagem em preto e branco&#10;&#10;Descrição gerada automaticamente">
            <a:extLst>
              <a:ext uri="{FF2B5EF4-FFF2-40B4-BE49-F238E27FC236}">
                <a16:creationId xmlns:a16="http://schemas.microsoft.com/office/drawing/2014/main" id="{4C69EE8A-6A70-2735-C6C2-4BE996D06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991E4858-7B3F-D33C-5B0C-2A793B562C26}"/>
              </a:ext>
            </a:extLst>
          </p:cNvPr>
          <p:cNvSpPr/>
          <p:nvPr/>
        </p:nvSpPr>
        <p:spPr>
          <a:xfrm>
            <a:off x="-7110" y="263896"/>
            <a:ext cx="12191999" cy="11103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ustomShape 2">
            <a:extLst>
              <a:ext uri="{FF2B5EF4-FFF2-40B4-BE49-F238E27FC236}">
                <a16:creationId xmlns:a16="http://schemas.microsoft.com/office/drawing/2014/main" id="{D0137E88-5170-AF10-229E-0AD53B601A7C}"/>
              </a:ext>
            </a:extLst>
          </p:cNvPr>
          <p:cNvSpPr/>
          <p:nvPr/>
        </p:nvSpPr>
        <p:spPr>
          <a:xfrm>
            <a:off x="566803" y="-520310"/>
            <a:ext cx="16907749" cy="172951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45000"/>
              </a:lnSpc>
              <a:tabLst>
                <a:tab pos="0" algn="l"/>
              </a:tabLst>
            </a:pPr>
            <a:r>
              <a:rPr lang="pt-BR" sz="5500" spc="-1" dirty="0">
                <a:solidFill>
                  <a:schemeClr val="bg1"/>
                </a:solidFill>
                <a:latin typeface="Montserrat"/>
              </a:rPr>
              <a:t>Declaração de Variáveis</a:t>
            </a:r>
            <a:endParaRPr lang="pt-BR" dirty="0"/>
          </a:p>
        </p:txBody>
      </p:sp>
      <p:sp>
        <p:nvSpPr>
          <p:cNvPr id="12" name="CustomShape 24">
            <a:extLst>
              <a:ext uri="{FF2B5EF4-FFF2-40B4-BE49-F238E27FC236}">
                <a16:creationId xmlns:a16="http://schemas.microsoft.com/office/drawing/2014/main" id="{370A8051-81FB-1B01-8E06-02CA54D456C7}"/>
              </a:ext>
            </a:extLst>
          </p:cNvPr>
          <p:cNvSpPr/>
          <p:nvPr/>
        </p:nvSpPr>
        <p:spPr>
          <a:xfrm>
            <a:off x="-2588093" y="6435366"/>
            <a:ext cx="7573124" cy="22852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anchor="t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5000"/>
              </a:lnSpc>
              <a:tabLst>
                <a:tab pos="0" algn="l"/>
              </a:tabLst>
            </a:pPr>
            <a:r>
              <a:rPr lang="pt-BR" sz="1100" b="1" strike="noStrike" spc="-1" dirty="0">
                <a:solidFill>
                  <a:srgbClr val="646363"/>
                </a:solidFill>
                <a:latin typeface="Lato"/>
                <a:ea typeface="Lato"/>
              </a:rPr>
              <a:t>JAVASCRIPT IMPRESSIONADOR</a:t>
            </a:r>
            <a:r>
              <a:rPr lang="pt-BR" sz="1100" b="1" spc="-1" dirty="0">
                <a:solidFill>
                  <a:srgbClr val="646363"/>
                </a:solidFill>
                <a:latin typeface="Lato"/>
                <a:ea typeface="Lato"/>
              </a:rPr>
              <a:t> </a:t>
            </a:r>
            <a:r>
              <a:rPr lang="pt-BR" sz="1100" b="1" strike="noStrike" spc="-1" dirty="0">
                <a:solidFill>
                  <a:srgbClr val="646363"/>
                </a:solidFill>
                <a:latin typeface="Lato"/>
                <a:ea typeface="Lato"/>
              </a:rPr>
              <a:t> I</a:t>
            </a:r>
            <a:r>
              <a:rPr lang="pt-BR" sz="1100" b="1" spc="-1" dirty="0">
                <a:solidFill>
                  <a:srgbClr val="646363"/>
                </a:solidFill>
                <a:latin typeface="Lato"/>
                <a:ea typeface="Lato"/>
              </a:rPr>
              <a:t> </a:t>
            </a:r>
            <a:r>
              <a:rPr lang="pt-BR" sz="1100" b="1" strike="noStrike" spc="-1" dirty="0">
                <a:solidFill>
                  <a:srgbClr val="646363"/>
                </a:solidFill>
                <a:latin typeface="Lato"/>
                <a:ea typeface="Lato"/>
              </a:rPr>
              <a:t> HASHTAG PROGRAMAÇÃO</a:t>
            </a:r>
            <a:r>
              <a:rPr lang="pt-BR" sz="1100" b="1" spc="-1" dirty="0">
                <a:solidFill>
                  <a:srgbClr val="646363"/>
                </a:solidFill>
                <a:latin typeface="Lato"/>
                <a:ea typeface="Lato"/>
              </a:rPr>
              <a:t> </a:t>
            </a:r>
            <a:endParaRPr lang="pt-BR" sz="1100" b="1" strike="noStrike" spc="-1">
              <a:latin typeface="Arial"/>
              <a:cs typeface="Arial"/>
            </a:endParaRPr>
          </a:p>
        </p:txBody>
      </p:sp>
      <p:pic>
        <p:nvPicPr>
          <p:cNvPr id="16" name="Google Shape;191;p14">
            <a:extLst>
              <a:ext uri="{FF2B5EF4-FFF2-40B4-BE49-F238E27FC236}">
                <a16:creationId xmlns:a16="http://schemas.microsoft.com/office/drawing/2014/main" id="{7B0A2444-D561-A3A9-4B26-0C95DA00B4D1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72073" y="6338863"/>
            <a:ext cx="433702" cy="411931"/>
          </a:xfrm>
          <a:prstGeom prst="rect">
            <a:avLst/>
          </a:prstGeom>
          <a:ln>
            <a:noFill/>
          </a:ln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84D81C4B-EA3A-0A01-8758-A53DBAF13DA9}"/>
              </a:ext>
            </a:extLst>
          </p:cNvPr>
          <p:cNvSpPr/>
          <p:nvPr/>
        </p:nvSpPr>
        <p:spPr>
          <a:xfrm>
            <a:off x="873917" y="2292943"/>
            <a:ext cx="2543906" cy="71510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Declaração do tipo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3F7F5B89-2D13-6FFB-8185-1A4F040326D5}"/>
              </a:ext>
            </a:extLst>
          </p:cNvPr>
          <p:cNvSpPr/>
          <p:nvPr/>
        </p:nvSpPr>
        <p:spPr>
          <a:xfrm>
            <a:off x="4179824" y="2269496"/>
            <a:ext cx="2286000" cy="738553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000" b="1" dirty="0">
                <a:solidFill>
                  <a:schemeClr val="tx1"/>
                </a:solidFill>
                <a:ea typeface="+mn-lt"/>
                <a:cs typeface="+mn-lt"/>
              </a:rPr>
              <a:t>Nome da variável</a:t>
            </a:r>
            <a:endParaRPr lang="pt-BR" sz="2000" b="1" dirty="0">
              <a:solidFill>
                <a:schemeClr val="tx1"/>
              </a:solidFill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39EA6917-A84F-FE86-7020-3C1904E77CE0}"/>
              </a:ext>
            </a:extLst>
          </p:cNvPr>
          <p:cNvSpPr/>
          <p:nvPr/>
        </p:nvSpPr>
        <p:spPr>
          <a:xfrm>
            <a:off x="7919485" y="2269496"/>
            <a:ext cx="3094892" cy="715107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2000" b="1" dirty="0">
                <a:solidFill>
                  <a:schemeClr val="tx1"/>
                </a:solidFill>
              </a:rPr>
              <a:t>Informação armazenada</a:t>
            </a:r>
            <a:endParaRPr lang="pt-BR" sz="2000" dirty="0">
              <a:solidFill>
                <a:schemeClr val="tx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060F000-E929-C0C4-A4B7-D321224C7DBB}"/>
              </a:ext>
            </a:extLst>
          </p:cNvPr>
          <p:cNvSpPr txBox="1"/>
          <p:nvPr/>
        </p:nvSpPr>
        <p:spPr>
          <a:xfrm>
            <a:off x="3647367" y="2360400"/>
            <a:ext cx="41652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3000" b="1" dirty="0"/>
              <a:t>+</a:t>
            </a:r>
          </a:p>
        </p:txBody>
      </p:sp>
      <p:pic>
        <p:nvPicPr>
          <p:cNvPr id="6" name="Imagem 5" descr="Ícone&#10;&#10;Descrição gerada automaticamente">
            <a:extLst>
              <a:ext uri="{FF2B5EF4-FFF2-40B4-BE49-F238E27FC236}">
                <a16:creationId xmlns:a16="http://schemas.microsoft.com/office/drawing/2014/main" id="{B72AEFA2-7361-EECE-5FE6-B71E102A0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4478" y="258275"/>
            <a:ext cx="981075" cy="1019175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110B6608-6129-2DE3-2C3C-CAD50AF5C099}"/>
              </a:ext>
            </a:extLst>
          </p:cNvPr>
          <p:cNvSpPr/>
          <p:nvPr/>
        </p:nvSpPr>
        <p:spPr>
          <a:xfrm>
            <a:off x="6688562" y="2234326"/>
            <a:ext cx="879231" cy="773722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3000" b="1" dirty="0">
                <a:solidFill>
                  <a:schemeClr val="tx1"/>
                </a:solidFill>
                <a:ea typeface="+mn-lt"/>
                <a:cs typeface="+mn-lt"/>
              </a:rPr>
              <a:t>=</a:t>
            </a:r>
            <a:endParaRPr lang="pt-BR" sz="3000" b="1" dirty="0">
              <a:solidFill>
                <a:schemeClr val="tx1"/>
              </a:solidFill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1955F02E-FD7F-AC90-41A2-4DC11AC8AF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040" y="3584838"/>
            <a:ext cx="2965938" cy="18212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8B5341AB-A76A-6788-BA03-3CBE317C6716}"/>
              </a:ext>
            </a:extLst>
          </p:cNvPr>
          <p:cNvSpPr txBox="1"/>
          <p:nvPr/>
        </p:nvSpPr>
        <p:spPr>
          <a:xfrm>
            <a:off x="1236078" y="4373281"/>
            <a:ext cx="123151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/>
              <a:t>var</a:t>
            </a:r>
          </a:p>
          <a:p>
            <a:r>
              <a:rPr lang="pt-BR" b="1" err="1"/>
              <a:t>let</a:t>
            </a:r>
            <a:endParaRPr lang="pt-BR" b="1"/>
          </a:p>
          <a:p>
            <a:pPr algn="l"/>
            <a:r>
              <a:rPr lang="pt-BR" b="1" err="1"/>
              <a:t>const</a:t>
            </a:r>
            <a:endParaRPr lang="pt-BR" b="1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41A136CF-F7EF-8923-CA7B-6D530937F3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2456" y="3584837"/>
            <a:ext cx="2965938" cy="18212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095A319B-BC25-3636-E459-E2408526815C}"/>
              </a:ext>
            </a:extLst>
          </p:cNvPr>
          <p:cNvSpPr txBox="1"/>
          <p:nvPr/>
        </p:nvSpPr>
        <p:spPr>
          <a:xfrm>
            <a:off x="4093578" y="4648447"/>
            <a:ext cx="15807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/>
              <a:t>brinquedos</a:t>
            </a:r>
            <a:endParaRPr lang="pt-BR" dirty="0"/>
          </a:p>
        </p:txBody>
      </p:sp>
      <p:pic>
        <p:nvPicPr>
          <p:cNvPr id="24" name="Imagem 23" descr="Uma imagem contendo lego&#10;&#10;Descrição gerada automaticamente">
            <a:extLst>
              <a:ext uri="{FF2B5EF4-FFF2-40B4-BE49-F238E27FC236}">
                <a16:creationId xmlns:a16="http://schemas.microsoft.com/office/drawing/2014/main" id="{F01D6D5D-D769-A256-EF73-E68F799C86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9490" y="3164114"/>
            <a:ext cx="2042674" cy="2428423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49023B5E-0CB1-4B67-AA8F-B2B2B8D7FA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52743" y="4392082"/>
            <a:ext cx="1207316" cy="1254208"/>
          </a:xfrm>
          <a:prstGeom prst="rect">
            <a:avLst/>
          </a:prstGeom>
        </p:spPr>
      </p:pic>
      <p:sp>
        <p:nvSpPr>
          <p:cNvPr id="27" name="Retângulo 26">
            <a:extLst>
              <a:ext uri="{FF2B5EF4-FFF2-40B4-BE49-F238E27FC236}">
                <a16:creationId xmlns:a16="http://schemas.microsoft.com/office/drawing/2014/main" id="{12508284-5B68-2FDE-FC00-C40B392FD58B}"/>
              </a:ext>
            </a:extLst>
          </p:cNvPr>
          <p:cNvSpPr/>
          <p:nvPr/>
        </p:nvSpPr>
        <p:spPr>
          <a:xfrm>
            <a:off x="6953144" y="4255742"/>
            <a:ext cx="614648" cy="477389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3000" b="1" dirty="0">
                <a:solidFill>
                  <a:schemeClr val="tx1"/>
                </a:solidFill>
                <a:ea typeface="+mn-lt"/>
                <a:cs typeface="+mn-lt"/>
              </a:rPr>
              <a:t>=</a:t>
            </a:r>
            <a:endParaRPr lang="pt-BR" sz="3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2813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Escritório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3" baseType="lpstr">
      <vt:lpstr>Tema do Office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</cp:revision>
  <dcterms:created xsi:type="dcterms:W3CDTF">2024-10-22T02:14:27Z</dcterms:created>
  <dcterms:modified xsi:type="dcterms:W3CDTF">2024-10-22T02:17:21Z</dcterms:modified>
</cp:coreProperties>
</file>

<file path=docProps/thumbnail.jpeg>
</file>